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5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301" r:id="rId17"/>
    <p:sldId id="275" r:id="rId18"/>
    <p:sldId id="326" r:id="rId19"/>
    <p:sldId id="280" r:id="rId20"/>
    <p:sldId id="303" r:id="rId21"/>
    <p:sldId id="304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6C1F4-D755-4B45-A9E3-0BB1B2B1BD2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FF62C-C8D4-4F24-8945-2DBD752D0D0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426" y="812799"/>
            <a:ext cx="8977948" cy="182880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DỰ ÁN PHẦN MỀM</a:t>
            </a:r>
            <a:br>
              <a:rPr lang="en-US" sz="32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 TÀI:XÂY DỰNG WEBSITE BÁN HÀNG TRANG TRÍ NỘI THẤT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892" y="2702560"/>
            <a:ext cx="8689976" cy="389128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GVHD:Nguyễn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6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:DH20TH2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DTH195482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DTH195318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Nghi DTH195523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Thanh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DTH195545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86560" y="1398905"/>
            <a:ext cx="82988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(UUCW)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18640" y="2286000"/>
          <a:ext cx="7020562" cy="283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8879"/>
                <a:gridCol w="2047664"/>
                <a:gridCol w="1023831"/>
                <a:gridCol w="1170094"/>
                <a:gridCol w="1170094"/>
              </a:tblGrid>
              <a:tr h="34448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Loại Use 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0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Đơn giản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</a:t>
                      </a:r>
                      <a:r>
                        <a:rPr lang="en-US" sz="1300">
                          <a:effectLst/>
                          <a:sym typeface="Symbol" panose="05050102010706020507" pitchFamily="18" charset="2"/>
                        </a:rPr>
                        <a:t></a:t>
                      </a:r>
                      <a:r>
                        <a:rPr lang="en-US" sz="1300">
                          <a:effectLst/>
                        </a:rPr>
                        <a:t> 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47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từ 4 đến 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0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</a:t>
                      </a:r>
                      <a:r>
                        <a:rPr lang="en-US" sz="1300">
                          <a:effectLst/>
                          <a:sym typeface="Symbol" panose="05050102010706020507" pitchFamily="18" charset="2"/>
                        </a:rPr>
                        <a:t></a:t>
                      </a:r>
                      <a:r>
                        <a:rPr lang="en-US" sz="1300">
                          <a:effectLst/>
                        </a:rPr>
                        <a:t> 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8726">
                <a:tc gridSpan="4"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UUCW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effectLst/>
                        </a:rPr>
                        <a:t>155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90039" y="5207723"/>
            <a:ext cx="13231317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 điểm trường hợp sử dụng chưa điều chỉnh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90039" y="5745597"/>
          <a:ext cx="2765155" cy="2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548765" imgH="177800" progId="Equation.3">
                  <p:embed/>
                </p:oleObj>
              </mc:Choice>
              <mc:Fallback>
                <p:oleObj name="" r:id="rId1" imgW="1548765" imgH="177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039" y="5745597"/>
                        <a:ext cx="2765155" cy="292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361439" y="5677202"/>
            <a:ext cx="7325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= 31+155 = 186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8080" y="119201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</a:rPr>
              <a:t>III.Tính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phức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tạp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kỹ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thuật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(TCF)</a:t>
            </a:r>
            <a:endParaRPr lang="en-US" sz="2400" b="1" dirty="0">
              <a:effectLst/>
              <a:latin typeface="VN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19680" y="1706880"/>
          <a:ext cx="6604000" cy="4225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2707"/>
                <a:gridCol w="880431"/>
                <a:gridCol w="1083667"/>
                <a:gridCol w="677195"/>
              </a:tblGrid>
              <a:tr h="659636">
                <a:tc>
                  <a:txBody>
                    <a:bodyPr/>
                    <a:lstStyle/>
                    <a:p>
                      <a:pPr algn="l"/>
                      <a:r>
                        <a:rPr lang="en-GB" sz="1300" dirty="0" err="1">
                          <a:effectLst/>
                        </a:rPr>
                        <a:t>Yếu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tố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kỹ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thuật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</a:endParaRPr>
                    </a:p>
                    <a:p>
                      <a:pPr algn="ctr"/>
                      <a:r>
                        <a:rPr lang="en-GB" sz="1300">
                          <a:effectLst/>
                        </a:rPr>
                        <a:t>(W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Giá trị xếp hạng (AV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Hệ thống phân tán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857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Tính chất đáp ứng tức thời, hoặc yêu cầu đảm bảo lưu thông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Hiệu quả sử dụng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Xử lý bên trong là 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Khả năng tái sử dụng mã nguồn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Dễ cài đặt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Dễ sử dụng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Tính khả chuyển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Khả năng dễ thay đổi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Xử lý tương tranh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Có tính bảo mật cao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280682">
                <a:tc gridSpan="3">
                  <a:txBody>
                    <a:bodyPr/>
                    <a:lstStyle/>
                    <a:p>
                      <a:pPr algn="r"/>
                      <a:r>
                        <a:rPr lang="en-GB" sz="1300">
                          <a:effectLst/>
                        </a:rPr>
                        <a:t>Tổng TF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29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59368" y="6032147"/>
          <a:ext cx="2646045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192020" imgH="355600" progId="Equation.3">
                  <p:embed/>
                </p:oleObj>
              </mc:Choice>
              <mc:Fallback>
                <p:oleObj name="" r:id="rId1" imgW="2192020" imgH="355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368" y="6032147"/>
                        <a:ext cx="2646045" cy="4330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 flipH="1">
            <a:off x="5205730" y="6078220"/>
            <a:ext cx="13309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=0.89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25297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</a:rPr>
              <a:t>IV.Tính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phức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tạp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môi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trường</a:t>
            </a:r>
            <a:endParaRPr lang="en-US" sz="2400" b="1" dirty="0">
              <a:effectLst/>
              <a:latin typeface="VN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32000" y="2153921"/>
          <a:ext cx="6909752" cy="3694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2836"/>
                <a:gridCol w="1120882"/>
                <a:gridCol w="1284933"/>
                <a:gridCol w="901101"/>
              </a:tblGrid>
              <a:tr h="706707">
                <a:tc>
                  <a:txBody>
                    <a:bodyPr/>
                    <a:lstStyle/>
                    <a:p>
                      <a:pPr algn="l"/>
                      <a:r>
                        <a:rPr lang="en-GB" sz="1300" dirty="0" err="1">
                          <a:effectLst/>
                        </a:rPr>
                        <a:t>Yếu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tố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môi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trường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</a:endParaRPr>
                    </a:p>
                    <a:p>
                      <a:pPr algn="ctr"/>
                      <a:r>
                        <a:rPr lang="en-GB" sz="1300">
                          <a:effectLst/>
                        </a:rPr>
                        <a:t>(W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Giá trị xếp hạng (AV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>
                          <a:effectLst/>
                        </a:rPr>
                        <a:t>Quen thuộc với UML, RUP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kinh nghiệm về ứng dụng tương tự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0.5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kinh nghiệm về hướng đối tượng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khả năng lảnh đạo nhóm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0.5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động lực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Độ ổn định của các yêu cầu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nhân viên làm việc bán thời gian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Dùng ngôn ngữ lập trình có độ khó cao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2027">
                <a:tc gridSpan="3">
                  <a:txBody>
                    <a:bodyPr/>
                    <a:lstStyle/>
                    <a:p>
                      <a:pPr algn="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13.5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32000" y="6116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32000" y="568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70885" y="6199505"/>
          <a:ext cx="2101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739900" imgH="292100" progId="Equation.3">
                  <p:embed/>
                </p:oleObj>
              </mc:Choice>
              <mc:Fallback>
                <p:oleObj name="" r:id="rId1" imgW="17399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885" y="6199505"/>
                        <a:ext cx="21018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72418" y="6146483"/>
            <a:ext cx="111696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0.735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3600" y="1226820"/>
            <a:ext cx="79622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</a:rPr>
              <a:t>V.Tính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trị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dụng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chỉnh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(UCP)</a:t>
            </a:r>
            <a:endParaRPr lang="en-US" sz="2400" b="1" dirty="0">
              <a:effectLst/>
              <a:latin typeface="VNtimes new roman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5840" y="15918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204085" y="2049344"/>
          <a:ext cx="2185670" cy="22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663700" imgH="177165" progId="Equation.3">
                  <p:embed/>
                </p:oleObj>
              </mc:Choice>
              <mc:Fallback>
                <p:oleObj name="" r:id="rId1" imgW="1663700" imgH="177165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085" y="2049344"/>
                        <a:ext cx="2185670" cy="227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09135" y="1933020"/>
            <a:ext cx="33731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=155*0.89*0.735 ~ 101.4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4085" y="2449711"/>
            <a:ext cx="71983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</a:rPr>
              <a:t>VI.Ước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nỗ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lực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endParaRPr lang="en-US" sz="2400" b="1" dirty="0">
              <a:effectLst/>
              <a:latin typeface="VN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4375" y="2966720"/>
            <a:ext cx="775652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 p-h (person-hour)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101.4 * 20 = 2028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46848"/>
            <a:ext cx="8610600" cy="1293028"/>
          </a:xfrm>
        </p:spPr>
        <p:txBody>
          <a:bodyPr/>
          <a:lstStyle/>
          <a:p>
            <a:pPr algn="l"/>
            <a:r>
              <a:rPr lang="en-US" sz="2400" b="1" kern="0" dirty="0">
                <a:effectLst/>
                <a:latin typeface="Times New Roman" panose="02020603050405020304" pitchFamily="18" charset="0"/>
              </a:rPr>
              <a:t>CHƯƠNG 3: BÁO CÁO LẬP KẾ HOẠCH</a:t>
            </a:r>
            <a:br>
              <a:rPr lang="en-US" sz="2400" b="1" kern="0" dirty="0">
                <a:effectLst/>
                <a:latin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144350"/>
            <a:ext cx="6471920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46848"/>
            <a:ext cx="8610600" cy="1293028"/>
          </a:xfrm>
        </p:spPr>
        <p:txBody>
          <a:bodyPr/>
          <a:lstStyle/>
          <a:p>
            <a:pPr algn="l"/>
            <a:r>
              <a:rPr lang="en-US" sz="2400" b="1" kern="0" dirty="0">
                <a:effectLst/>
                <a:latin typeface="Times New Roman" panose="02020603050405020304" pitchFamily="18" charset="0"/>
              </a:rPr>
              <a:t>CHƯƠNG 3: BÁO CÁO LẬP KẾ HOẠCH</a:t>
            </a:r>
            <a:br>
              <a:rPr lang="en-US" sz="2400" b="1" kern="0" dirty="0">
                <a:effectLst/>
                <a:latin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144350"/>
            <a:ext cx="6471920" cy="392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 dirty="0" err="1">
                <a:effectLst/>
                <a:latin typeface="Times New Roman" panose="02020603050405020304" pitchFamily="18" charset="0"/>
              </a:rPr>
              <a:t>I.Cấu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trúc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phân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chia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công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WBS</a:t>
            </a:r>
            <a:br>
              <a:rPr lang="en-US" sz="1800" b="1" dirty="0">
                <a:effectLst/>
                <a:latin typeface="VN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1.Cấu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outline</a:t>
            </a:r>
            <a:endParaRPr lang="en-US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hàng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402840" y="979170"/>
            <a:ext cx="928116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Cấu trúc cây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		Hình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cây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cấu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trúc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chia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WBS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85" y="1535430"/>
            <a:ext cx="6900545" cy="401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1530" y="835779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3.Ước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1960" y="1549916"/>
            <a:ext cx="6228080" cy="484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1530" y="835779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3.Ước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1960" y="1499116"/>
            <a:ext cx="6228080" cy="413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1: BÁO CÁO QUẢN LÝ PHẠM VI</a:t>
            </a:r>
            <a:endParaRPr lang="en-US" sz="2400" b="1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2: BÁO CÁO ƯỚC LƯỢNG </a:t>
            </a:r>
            <a:endParaRPr lang="en-US" sz="2400" b="1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3: BÁO CÁO LẬP KẾ HOẠCH</a:t>
            </a:r>
            <a:endParaRPr lang="en-US" sz="2400" b="1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4: MỘT SỐ KẾT QUẢ</a:t>
            </a:r>
            <a:endParaRPr lang="en-US" sz="2400" b="1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1530" y="835779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3.Ước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1960" y="1387475"/>
            <a:ext cx="6805295" cy="570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/5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1510" y="149225"/>
            <a:ext cx="9201785" cy="732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20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0" y="395244"/>
            <a:ext cx="6096000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/4người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0730" y="3871623"/>
            <a:ext cx="6096000" cy="287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4720" y="472936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4.Ước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95600" y="1544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60" y="932815"/>
            <a:ext cx="5718175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14687" y="5711389"/>
            <a:ext cx="52019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6028264"/>
            <a:ext cx="108102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12.500.000 VND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trăm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nghìn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sz="2400" dirty="0"/>
          </a:p>
        </p:txBody>
      </p:sp>
    </p:spTree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80080" y="85673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4.Lập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960" y="1415395"/>
            <a:ext cx="500888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Trâm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Huỳnh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Kim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Nghi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Thanh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Phong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Sau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70" y="1415395"/>
            <a:ext cx="5622290" cy="503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19750" y="645160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72" y="1168400"/>
            <a:ext cx="7374255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89872" y="6180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34030" y="857381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5.Phân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24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30" y="1328313"/>
            <a:ext cx="6445250" cy="500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8655" y="64389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7360" y="1524000"/>
            <a:ext cx="137850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58" y="1310640"/>
            <a:ext cx="7155128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7758" y="6086475"/>
            <a:ext cx="712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 kern="0" dirty="0">
                <a:effectLst/>
                <a:latin typeface="Times New Roman" panose="02020603050405020304" pitchFamily="18" charset="0"/>
              </a:rPr>
              <a:t>CHƯƠNG 4: MỘT SỐ KẾT QUẢ</a:t>
            </a:r>
            <a:br>
              <a:rPr lang="en-US" sz="1800" b="1" kern="0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1542967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</a:rPr>
              <a:t>I.MỘT SỐ GIAO DIỆN ỨNG DỤNG</a:t>
            </a:r>
            <a:endParaRPr lang="en-US" sz="2400" b="1" dirty="0">
              <a:effectLst/>
              <a:latin typeface="VNtimes new roman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63520" y="1973409"/>
            <a:ext cx="11663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96" y="2599453"/>
            <a:ext cx="6208402" cy="36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67" y="2062480"/>
            <a:ext cx="6972091" cy="40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73667" y="136473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54960" y="1290320"/>
          <a:ext cx="5374641" cy="5330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74641"/>
              </a:tblGrid>
              <a:tr h="22645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Báo cáo phạm vi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</a:tr>
              <a:tr h="50123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Tên dự án: Xây dựng website bán hàng trang trí nội thất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Ngày: 10/10/2022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Người viết: Cao Thị Ngọc Trâm,Lê Thanh Phong, Huỳnh Thị Kim Ngân,Võ Minh Nghi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</a:tr>
              <a:tr h="31115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Lý giải về dự án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Xây dựng website để giới thiệu và bán các mặt hàng về trang trí nội thất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</a:tr>
              <a:tr h="329439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chất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và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endParaRPr lang="en-US" sz="1000" dirty="0">
                        <a:effectLst/>
                      </a:endParaRPr>
                    </a:p>
                    <a:p>
                      <a:pPr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kết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liên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đến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: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phía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>
                          <a:effectLst/>
                        </a:rPr>
                        <a:t>Giao </a:t>
                      </a:r>
                      <a:r>
                        <a:rPr lang="en-US" sz="1000" dirty="0" err="1">
                          <a:effectLst/>
                        </a:rPr>
                        <a:t>diện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đẹp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đơn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giản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dụng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thân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thiện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thích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hợp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mọi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đối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tượng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cập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thường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xuyên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Tìm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kiếm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nhanh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chóng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phía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trong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việc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lý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thông</a:t>
                      </a:r>
                      <a:r>
                        <a:rPr lang="en-US" sz="1000" dirty="0">
                          <a:effectLst/>
                        </a:rPr>
                        <a:t> tin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lên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chạy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ổn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định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bảo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Thích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hợp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loại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duyệt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hiện</a:t>
                      </a:r>
                      <a:r>
                        <a:rPr lang="en-US" sz="1000" dirty="0">
                          <a:effectLst/>
                        </a:rPr>
                        <a:t> nay.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bảo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mật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cao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tùy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chỉnh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thay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đổi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module.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Có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cao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chuyển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giao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1. Website </a:t>
                      </a:r>
                      <a:r>
                        <a:rPr lang="en-US" sz="1000" dirty="0" err="1">
                          <a:effectLst/>
                        </a:rPr>
                        <a:t>bán</a:t>
                      </a:r>
                      <a:r>
                        <a:rPr lang="en-US" sz="1000" dirty="0">
                          <a:effectLst/>
                        </a:rPr>
                        <a:t> hang </a:t>
                      </a:r>
                      <a:r>
                        <a:rPr lang="en-US" sz="1000" dirty="0" err="1">
                          <a:effectLst/>
                        </a:rPr>
                        <a:t>trang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thất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đầy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đủ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2. </a:t>
                      </a: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cơ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sở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dữ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 do </a:t>
                      </a: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cung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cấp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3. </a:t>
                      </a:r>
                      <a:r>
                        <a:rPr lang="en-US" sz="1000" dirty="0" err="1">
                          <a:effectLst/>
                        </a:rPr>
                        <a:t>Mã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nguồn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chương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trình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4. </a:t>
                      </a:r>
                      <a:r>
                        <a:rPr lang="en-US" sz="1000" dirty="0" err="1">
                          <a:effectLst/>
                        </a:rPr>
                        <a:t>Tài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hướng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dẫn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lý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sử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dụng</a:t>
                      </a:r>
                      <a:r>
                        <a:rPr lang="en-US" sz="1000" dirty="0">
                          <a:effectLst/>
                        </a:rPr>
                        <a:t> website.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</a:tr>
              <a:tr h="58349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đánh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giá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thành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Hoàn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thành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đúng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đặt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ra.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Rút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ngắn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và</a:t>
                      </a:r>
                      <a:r>
                        <a:rPr lang="en-US" sz="1000" dirty="0">
                          <a:effectLst/>
                        </a:rPr>
                        <a:t> chi </a:t>
                      </a:r>
                      <a:r>
                        <a:rPr lang="en-US" sz="1000" dirty="0" err="1">
                          <a:effectLst/>
                        </a:rPr>
                        <a:t>phí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Thực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đầy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đủ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mà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4960" y="920988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Times New Roman" panose="02020603050405020304" pitchFamily="18" charset="0"/>
              </a:rPr>
              <a:t>I.Báo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cáo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phạm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vi</a:t>
            </a:r>
            <a:endParaRPr lang="en-US" sz="2400" b="1" dirty="0">
              <a:effectLst/>
              <a:latin typeface="VN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6630" y="356870"/>
            <a:ext cx="69881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CHƯƠNG 1: BÁO CÁO QUẢN LÝ PHẠM VI</a:t>
            </a:r>
            <a:endParaRPr lang="en-US" sz="2400" b="1" kern="0" dirty="0">
              <a:solidFill>
                <a:srgbClr val="FFC000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28" y="2067100"/>
            <a:ext cx="7307143" cy="410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42428" y="132409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14" y="1798321"/>
            <a:ext cx="7785095" cy="437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9014" y="113105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1600" y="112089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1930400"/>
            <a:ext cx="7694763" cy="432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2720" y="127329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1816171"/>
            <a:ext cx="7193280" cy="404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2240" y="116153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2400" dirty="0"/>
          </a:p>
        </p:txBody>
      </p:sp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1727200"/>
            <a:ext cx="7863715" cy="442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85440" y="100913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2400" dirty="0"/>
          </a:p>
        </p:txBody>
      </p:sp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40" y="1747520"/>
            <a:ext cx="7345680" cy="464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0320" y="108025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endParaRPr lang="en-US" sz="2400" dirty="0"/>
          </a:p>
        </p:txBody>
      </p:sp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696721"/>
            <a:ext cx="7199013" cy="40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1280" y="1059934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endParaRPr lang="en-US" sz="2400" dirty="0"/>
          </a:p>
        </p:txBody>
      </p:sp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1676400"/>
            <a:ext cx="7329262" cy="412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46644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087120"/>
            <a:ext cx="8610600" cy="934720"/>
          </a:xfrm>
        </p:spPr>
        <p:txBody>
          <a:bodyPr>
            <a:normAutofit fontScale="90000"/>
          </a:bodyPr>
          <a:lstStyle/>
          <a:p>
            <a:pPr algn="l"/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II.Một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hàng</a:t>
            </a:r>
            <a:endParaRPr lang="en-US" sz="24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920" y="571333"/>
            <a:ext cx="10820400" cy="1293028"/>
          </a:xfrm>
        </p:spPr>
        <p:txBody>
          <a:bodyPr/>
          <a:lstStyle/>
          <a:p>
            <a:pPr algn="ctr"/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III.Cấu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217847"/>
            <a:ext cx="60579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5760" y="6286667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WBS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640" y="764373"/>
            <a:ext cx="8163560" cy="1013627"/>
          </a:xfrm>
        </p:spPr>
        <p:txBody>
          <a:bodyPr>
            <a:normAutofit fontScale="90000"/>
          </a:bodyPr>
          <a:lstStyle/>
          <a:p>
            <a:pPr algn="l"/>
            <a:r>
              <a:rPr lang="en-US" sz="2665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2: BÁO CÁO ƯỚC LƯỢNG </a:t>
            </a:r>
            <a:br>
              <a:rPr lang="en-US" sz="2665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665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I.Ước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665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5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56080"/>
            <a:ext cx="3632200" cy="4562605"/>
          </a:xfrm>
        </p:spPr>
        <p:txBody>
          <a:bodyPr>
            <a:normAutofit fontScale="77500" lnSpcReduction="20000"/>
          </a:bodyPr>
          <a:lstStyle/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17998" y="2375337"/>
          <a:ext cx="6055711" cy="2826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051"/>
                <a:gridCol w="1064190"/>
                <a:gridCol w="942426"/>
                <a:gridCol w="1300214"/>
                <a:gridCol w="1236830"/>
              </a:tblGrid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effectLst/>
                        </a:rPr>
                        <a:t>Mức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Phức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Tạp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2812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Thấp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Cao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 cộng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Output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Queries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Files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Interfaces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70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01650" y="5456700"/>
            <a:ext cx="712489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vi-VN" altLang="en-US" sz="1300" b="0" i="0" u="none" strike="noStrike" cap="none" normalizeH="0" baseline="0" dirty="0">
                <a:ln>
                  <a:noFill/>
                </a:ln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chỉnh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4375" y="1611630"/>
            <a:ext cx="1067308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(Unadjusted Function Points - UFP):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40560" y="2489100"/>
          <a:ext cx="7894320" cy="3982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7481"/>
                <a:gridCol w="1506839"/>
              </a:tblGrid>
              <a:tr h="22673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 Yếu tố phức tạp kỹ thuật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0-5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Truyền thông dữ liệu (Data Communications)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Xử lý dữ liệu phân tán (Distributed Functions)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năng (Performance)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Cấu hình sử dụng cao (Heavily Used Configuration)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Tỷ lệ giao dịch (Transaction Rate)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Dữ liệu vào trực tuyến (Online Data Entry)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quả người dùng cuối (End-User Efficiency)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Cập nhật dữ liệu trực tuyến (On-line Update)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effectLst/>
                        </a:rPr>
                        <a:t>Xử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lý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phức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tạp</a:t>
                      </a:r>
                      <a:r>
                        <a:rPr lang="en-US" sz="1300" dirty="0">
                          <a:effectLst/>
                        </a:rPr>
                        <a:t> (Complex Processing)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Khả năng dùng lại (Reusability)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Dễ cài đặt (Installation Ease)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effectLst/>
                        </a:rPr>
                        <a:t>Dễ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vận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hành</a:t>
                      </a:r>
                      <a:r>
                        <a:rPr lang="en-US" sz="1300" dirty="0">
                          <a:effectLst/>
                        </a:rPr>
                        <a:t> (Operational Ease)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Đa địa điểm (Multiple Sites)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Thay đổi dễ dàng (Facilities Change)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734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effectLst/>
                        </a:rPr>
                        <a:t>Tổng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trọng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số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49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529840" y="2600961"/>
          <a:ext cx="5923280" cy="303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6208"/>
                <a:gridCol w="1039635"/>
                <a:gridCol w="1030646"/>
                <a:gridCol w="1047890"/>
                <a:gridCol w="1038901"/>
              </a:tblGrid>
              <a:tr h="102676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Loại dự án phần mềm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96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Organic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2114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Semi-detached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1,12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029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Embedded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effectLst/>
                        </a:rPr>
                        <a:t>0,32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2529840" y="1741172"/>
            <a:ext cx="6578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hệ số a</a:t>
            </a:r>
            <a:r>
              <a:rPr kumimoji="0" lang="en-US" altLang="en-US" sz="24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kumimoji="0" lang="en-US" altLang="en-US" sz="24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0" lang="en-US" altLang="en-US" sz="24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kumimoji="0" lang="en-US" altLang="en-US" sz="24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được cho ở bảng sau.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026160"/>
            <a:ext cx="8610600" cy="95504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 err="1">
                <a:effectLst/>
                <a:latin typeface="Times New Roman" panose="02020603050405020304" pitchFamily="18" charset="0"/>
              </a:rPr>
              <a:t>II.Ước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</a:rPr>
              <a:t>dụng</a:t>
            </a:r>
            <a:br>
              <a:rPr lang="en-US" sz="1800" b="1" dirty="0">
                <a:effectLst/>
                <a:latin typeface="VNtimes new roman"/>
              </a:rPr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95600" y="2304367"/>
          <a:ext cx="6024880" cy="3527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3595"/>
                <a:gridCol w="2653915"/>
                <a:gridCol w="890008"/>
                <a:gridCol w="847993"/>
                <a:gridCol w="779369"/>
              </a:tblGrid>
              <a:tr h="46742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Actor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Số lượng Actor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551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6742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Đơn giản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hệ thống khác qua API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0227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hệ thống khác thông qua một giao thức</a:t>
                      </a:r>
                      <a:endParaRPr lang="en-US" sz="1300">
                        <a:effectLst/>
                      </a:endParaRPr>
                    </a:p>
                    <a:p>
                      <a:r>
                        <a:rPr lang="en-US" sz="1300">
                          <a:effectLst/>
                        </a:rPr>
                        <a:t>Hoặc là tác nhân tương tác với con người qua giao diện dòng lệnh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0113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con người thông qua giao diện đồ họa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3712">
                <a:tc gridSpan="4"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UAW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31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79236" y="1566228"/>
            <a:ext cx="6633527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(UAW)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apor Trai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7916</Words>
  <Application>WPS Presentation</Application>
  <PresentationFormat>Widescreen</PresentationFormat>
  <Paragraphs>751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Arial</vt:lpstr>
      <vt:lpstr>SimSun</vt:lpstr>
      <vt:lpstr>Wingdings</vt:lpstr>
      <vt:lpstr>Times New Roman</vt:lpstr>
      <vt:lpstr>Calibri</vt:lpstr>
      <vt:lpstr>VNtimes new roman</vt:lpstr>
      <vt:lpstr>Segoe Print</vt:lpstr>
      <vt:lpstr>Symbol</vt:lpstr>
      <vt:lpstr>Microsoft YaHei</vt:lpstr>
      <vt:lpstr>Arial Unicode MS</vt:lpstr>
      <vt:lpstr>Century Gothic</vt:lpstr>
      <vt:lpstr>Calibri Light</vt:lpstr>
      <vt:lpstr>Vapor Trail</vt:lpstr>
      <vt:lpstr>Equation.3</vt:lpstr>
      <vt:lpstr>Equation.3</vt:lpstr>
      <vt:lpstr>Equation.3</vt:lpstr>
      <vt:lpstr>Equation.3</vt:lpstr>
      <vt:lpstr>BÁO CÁO ĐỒ ÁN  QUẢN LÝ DỰ ÁN PHẦN MỀM ĐỀ TÀI:XÂY DỰNG WEBSITE BÁN HÀNG TRANG TRÍ NỘI THẤT</vt:lpstr>
      <vt:lpstr>NỘI DỤNG</vt:lpstr>
      <vt:lpstr>PowerPoint 演示文稿</vt:lpstr>
      <vt:lpstr>II.Một số module chính  </vt:lpstr>
      <vt:lpstr>III.Cấu trúc phân chia công việc theo WBS </vt:lpstr>
      <vt:lpstr>CHƯƠNG 2: BÁO CÁO ƯỚC LƯỢNG   I.Ước lượng điểm chức năng </vt:lpstr>
      <vt:lpstr>PowerPoint 演示文稿</vt:lpstr>
      <vt:lpstr>PowerPoint 演示文稿</vt:lpstr>
      <vt:lpstr>II.Ước lượng điểm trường hợp sử dụng </vt:lpstr>
      <vt:lpstr>PowerPoint 演示文稿</vt:lpstr>
      <vt:lpstr>PowerPoint 演示文稿</vt:lpstr>
      <vt:lpstr>PowerPoint 演示文稿</vt:lpstr>
      <vt:lpstr>PowerPoint 演示文稿</vt:lpstr>
      <vt:lpstr>CHƯƠNG 3: BÁO CÁO LẬP KẾ HOẠCH </vt:lpstr>
      <vt:lpstr>CHƯƠNG 3: BÁO CÁO LẬP KẾ HOẠCH </vt:lpstr>
      <vt:lpstr>I.Cấu trúc phân chia công việc WBS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CHƯƠNG 4: MỘT SỐ KẾT QUẢ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 QUẢN LÝ DỰ ÁN PHẦN MỀM</dc:title>
  <dc:creator>Cao Tram</dc:creator>
  <cp:lastModifiedBy>HUYNH THI KIM NGAN</cp:lastModifiedBy>
  <cp:revision>9</cp:revision>
  <dcterms:created xsi:type="dcterms:W3CDTF">2022-12-27T13:50:00Z</dcterms:created>
  <dcterms:modified xsi:type="dcterms:W3CDTF">2022-12-30T13:04:25Z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0FFD94C169B74FC68958780F85592514</vt:lpwstr>
  </property>
  <property fmtid="{D5CDD505-2E9C-101B-9397-08002B2CF9AE}" pid="3" name="KSOProductBuildVer">
    <vt:lpwstr>1033-11.2.0.11440</vt:lpwstr>
  </property>
</Properties>
</file>